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SULTOT9nkB5jdPuCjr2xw==" hashData="3FUEJmoFF7xGJbG1pEawzkurbnhST+c2UVZaCwTiG+sKT8DYGkYAltFEUIYFTdXdx/rqS3ce2G4BRFlUYP4WR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1"/>
    <p:restoredTop sz="96327"/>
  </p:normalViewPr>
  <p:slideViewPr>
    <p:cSldViewPr snapToGrid="0">
      <p:cViewPr varScale="1">
        <p:scale>
          <a:sx n="123" d="100"/>
          <a:sy n="123" d="100"/>
        </p:scale>
        <p:origin x="9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EFAC85F-B87B-79E4-BE72-61AF8AE7FBD2}"/>
              </a:ext>
            </a:extLst>
          </p:cNvPr>
          <p:cNvSpPr txBox="1"/>
          <p:nvPr userDrawn="1"/>
        </p:nvSpPr>
        <p:spPr>
          <a:xfrm>
            <a:off x="5930864" y="6447187"/>
            <a:ext cx="2798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148C34F-4CAB-B5D7-318A-CAC714A95DCF}"/>
              </a:ext>
            </a:extLst>
          </p:cNvPr>
          <p:cNvSpPr txBox="1"/>
          <p:nvPr userDrawn="1"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56E1AD9-7A51-CFA3-8EA7-D4A6B72F3C73}"/>
              </a:ext>
            </a:extLst>
          </p:cNvPr>
          <p:cNvSpPr txBox="1"/>
          <p:nvPr userDrawn="1"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08B03DE-93AD-454A-E5E8-CFE01D4EFB42}"/>
              </a:ext>
            </a:extLst>
          </p:cNvPr>
          <p:cNvSpPr txBox="1"/>
          <p:nvPr userDrawn="1"/>
        </p:nvSpPr>
        <p:spPr>
          <a:xfrm>
            <a:off x="8860314" y="6419195"/>
            <a:ext cx="232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1/14/24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553267D-6C6A-23AF-D51A-4D3735F74E77}"/>
              </a:ext>
            </a:extLst>
          </p:cNvPr>
          <p:cNvSpPr txBox="1"/>
          <p:nvPr userDrawn="1"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1/14/24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45843A-5F02-E7CD-48B8-760C7A11459D}"/>
              </a:ext>
            </a:extLst>
          </p:cNvPr>
          <p:cNvSpPr txBox="1"/>
          <p:nvPr userDrawn="1"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1/14/24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5D96FE-FCD1-F40C-47EC-BADA35B330EF}"/>
              </a:ext>
            </a:extLst>
          </p:cNvPr>
          <p:cNvSpPr txBox="1"/>
          <p:nvPr userDrawn="1"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045161-9C82-40D7-122B-5ACD2E71AB28}"/>
              </a:ext>
            </a:extLst>
          </p:cNvPr>
          <p:cNvSpPr txBox="1"/>
          <p:nvPr userDrawn="1"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2C15BB9-B826-79CE-6524-CCEC4735FDC1}"/>
              </a:ext>
            </a:extLst>
          </p:cNvPr>
          <p:cNvSpPr txBox="1"/>
          <p:nvPr userDrawn="1"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7464D-2A34-1328-C578-A461D13AB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5">
                    <a:lumMod val="75000"/>
                  </a:schemeClr>
                </a:solidFill>
              </a:rPr>
              <a:t>SecOps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 SPL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583983-7A7A-7F35-20FA-86A9D643A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Eine Alternative zu Splunk ES o. ä.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62416C-A76A-93E9-5B93-BCC56F2612EA}"/>
              </a:ext>
            </a:extLst>
          </p:cNvPr>
          <p:cNvSpPr txBox="1"/>
          <p:nvPr/>
        </p:nvSpPr>
        <p:spPr>
          <a:xfrm>
            <a:off x="4907901" y="5924939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Überblick über das Release 2024-Q1</a:t>
            </a:r>
          </a:p>
        </p:txBody>
      </p:sp>
    </p:spTree>
    <p:extLst>
      <p:ext uri="{BB962C8B-B14F-4D97-AF65-F5344CB8AC3E}">
        <p14:creationId xmlns:p14="http://schemas.microsoft.com/office/powerpoint/2010/main" val="16422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30F5E-EB1D-8268-7EF6-5FCC35E1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Allgemeine Merkmale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81BFAE-AE7B-1EB7-DCC3-5413BF95B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7621" y="2052116"/>
            <a:ext cx="4252632" cy="3997828"/>
          </a:xfrm>
          <a:solidFill>
            <a:schemeClr val="bg2">
              <a:lumMod val="75000"/>
              <a:lumOff val="2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essentielle Funktionen für die Teams in </a:t>
            </a:r>
          </a:p>
          <a:p>
            <a:pPr marL="742950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SOC (Security </a:t>
            </a:r>
            <a:r>
              <a:rPr lang="de-DE" sz="1000" dirty="0" err="1"/>
              <a:t>Operations</a:t>
            </a:r>
            <a:r>
              <a:rPr lang="de-DE" sz="1000" dirty="0"/>
              <a:t> Center)</a:t>
            </a:r>
          </a:p>
          <a:p>
            <a:pPr marL="742950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CTA / CTI (/</a:t>
            </a:r>
            <a:r>
              <a:rPr lang="de-DE" sz="1000" dirty="0" err="1"/>
              <a:t>Cyber</a:t>
            </a:r>
            <a:r>
              <a:rPr lang="de-DE" sz="1000" dirty="0"/>
              <a:t> </a:t>
            </a:r>
            <a:r>
              <a:rPr lang="de-DE" sz="1000" dirty="0" err="1"/>
              <a:t>Threat</a:t>
            </a:r>
            <a:r>
              <a:rPr lang="de-DE" sz="1000" dirty="0"/>
              <a:t> Analytics / </a:t>
            </a:r>
            <a:r>
              <a:rPr lang="de-DE" sz="1000" dirty="0" err="1"/>
              <a:t>Intelligence</a:t>
            </a:r>
            <a:r>
              <a:rPr lang="de-DE" sz="1000" dirty="0"/>
              <a:t>)</a:t>
            </a:r>
          </a:p>
          <a:p>
            <a:pPr marL="742950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CSA (</a:t>
            </a:r>
            <a:r>
              <a:rPr lang="de-DE" sz="1000" dirty="0" err="1"/>
              <a:t>Cyber</a:t>
            </a:r>
            <a:r>
              <a:rPr lang="de-DE" sz="1000" dirty="0"/>
              <a:t> Security Architecture) und RM (Risk </a:t>
            </a:r>
            <a:r>
              <a:rPr lang="de-DE" sz="1000" dirty="0" err="1"/>
              <a:t>Mgmt</a:t>
            </a:r>
            <a:r>
              <a:rPr lang="de-DE" sz="1000" dirty="0"/>
              <a:t>)</a:t>
            </a:r>
          </a:p>
          <a:p>
            <a:pPr marL="742950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UCF (Use Case Factory)</a:t>
            </a:r>
            <a:br>
              <a:rPr lang="de-DE" sz="1000" dirty="0"/>
            </a:br>
            <a:endParaRPr lang="de-DE" sz="10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Funktionale und Berechtigungstrennung der 4 Gruppen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vollständig mandantenfähig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Definition eigener Überwachungsziele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Integration von BAIT, KAIT, MITRE ATT&amp;CK und DORA (zukünftig)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Staging</a:t>
            </a:r>
            <a:r>
              <a:rPr lang="de-DE" sz="1000" dirty="0"/>
              <a:t> (</a:t>
            </a:r>
            <a:r>
              <a:rPr lang="de-DE" sz="1000" dirty="0" err="1"/>
              <a:t>dev</a:t>
            </a:r>
            <a:r>
              <a:rPr lang="de-DE" sz="1000" dirty="0"/>
              <a:t>, </a:t>
            </a:r>
            <a:r>
              <a:rPr lang="de-DE" sz="1000" dirty="0" err="1"/>
              <a:t>test</a:t>
            </a:r>
            <a:r>
              <a:rPr lang="de-DE" sz="1000" dirty="0"/>
              <a:t>, </a:t>
            </a:r>
            <a:r>
              <a:rPr lang="de-DE" sz="1000" dirty="0" err="1"/>
              <a:t>prod</a:t>
            </a:r>
            <a:r>
              <a:rPr lang="de-DE" sz="1000" dirty="0"/>
              <a:t>) für Use Case Entwicklung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integriertes Testverfahren (manuelle / automatische Ausführung)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hochgradig standardisierte Use Cases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09113B6-C034-7AAC-D5FD-DC2570894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52114"/>
            <a:ext cx="4464858" cy="3997829"/>
          </a:xfrm>
          <a:solidFill>
            <a:schemeClr val="bg2">
              <a:lumMod val="75000"/>
              <a:lumOff val="2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komfortable Oberflächen für Aktivieren / Deaktivieren von Use Cases und deren </a:t>
            </a:r>
            <a:r>
              <a:rPr lang="de-DE" sz="1000" dirty="0" err="1"/>
              <a:t>Staging</a:t>
            </a:r>
            <a:endParaRPr lang="de-DE" sz="10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Welcomelisting</a:t>
            </a:r>
            <a:r>
              <a:rPr lang="de-DE" sz="1000" dirty="0"/>
              <a:t> von Alerts in frei definierbaren Konstellationen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automatisches Gruppieren gleichartiger Alerts, frei definierbar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automatisches Schließen von Alarm nach eigenen Regeln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konitnuierlich</a:t>
            </a:r>
            <a:r>
              <a:rPr lang="de-DE" sz="1000" dirty="0"/>
              <a:t> wachsende Use Case Library aus den Bereichen</a:t>
            </a:r>
          </a:p>
          <a:p>
            <a:pPr marL="742950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Windows, Linux, </a:t>
            </a:r>
            <a:r>
              <a:rPr lang="de-DE" sz="1000" dirty="0" err="1"/>
              <a:t>zOS</a:t>
            </a:r>
            <a:r>
              <a:rPr lang="de-DE" sz="1000" dirty="0"/>
              <a:t>, DB2, Oracle, MS-SQL, VPN, Cloud, Firewall etc.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Dashboard-basierte Bearbeitung zentraler Lookups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umfangreiche Reporting und Informationsfunktionen</a:t>
            </a:r>
          </a:p>
        </p:txBody>
      </p:sp>
    </p:spTree>
    <p:extLst>
      <p:ext uri="{BB962C8B-B14F-4D97-AF65-F5344CB8AC3E}">
        <p14:creationId xmlns:p14="http://schemas.microsoft.com/office/powerpoint/2010/main" val="167762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F0989E-BFBB-43E4-927B-2C51C7AE2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CA2469-91AA-459B-A5DD-8FFC0F70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60FD2-CA19-4064-AA6F-68050C3D2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B0F3308-12C4-4DD7-ABB4-D0DFAA3C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24046D-AAB6-4470-AC22-6448D576E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1A0A85-392D-49DA-B9EC-82262B3B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3AFD74C-283C-45BD-885B-6E6635E4B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DE725-FEB0-422F-BDBA-A29C95768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058156-257B-4118-BA50-5869C8AF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B30F5E-EB1D-8268-7EF6-5FCC35E1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Funktionen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für ... CSA und RM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Beispiel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: Administration der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Überwachungsziele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7854D8-759A-84B0-2918-BA004EBCBDD5}"/>
              </a:ext>
            </a:extLst>
          </p:cNvPr>
          <p:cNvSpPr txBox="1"/>
          <p:nvPr/>
        </p:nvSpPr>
        <p:spPr>
          <a:xfrm>
            <a:off x="1215054" y="2740413"/>
            <a:ext cx="2915280" cy="3529447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defTabSz="9144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050" dirty="0"/>
              <a:t>Definition / </a:t>
            </a:r>
            <a:r>
              <a:rPr lang="en-US" sz="1050" dirty="0" err="1"/>
              <a:t>Dokumentation</a:t>
            </a:r>
            <a:r>
              <a:rPr lang="en-US" sz="1050" dirty="0"/>
              <a:t> </a:t>
            </a:r>
            <a:r>
              <a:rPr lang="en-US" sz="1050" dirty="0" err="1"/>
              <a:t>eigener</a:t>
            </a:r>
            <a:r>
              <a:rPr lang="en-US" sz="1050" dirty="0"/>
              <a:t> </a:t>
            </a:r>
            <a:r>
              <a:rPr lang="en-US" sz="1050" dirty="0" err="1"/>
              <a:t>Überwachungsziele</a:t>
            </a:r>
            <a:r>
              <a:rPr lang="en-US" sz="1050" dirty="0"/>
              <a:t> (Monitoring Targets)</a:t>
            </a:r>
          </a:p>
          <a:p>
            <a:pPr marL="285750" indent="-285750" defTabSz="9144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050" dirty="0" err="1"/>
              <a:t>Zuordnung</a:t>
            </a:r>
            <a:r>
              <a:rPr lang="en-US" sz="1050" dirty="0"/>
              <a:t> </a:t>
            </a:r>
            <a:r>
              <a:rPr lang="en-US" sz="1050" dirty="0" err="1"/>
              <a:t>zugrundeliegender</a:t>
            </a:r>
            <a:r>
              <a:rPr lang="en-US" sz="1050" dirty="0"/>
              <a:t> Frameworks und </a:t>
            </a:r>
            <a:r>
              <a:rPr lang="en-US" sz="1050" dirty="0" err="1"/>
              <a:t>Gesetze</a:t>
            </a:r>
            <a:r>
              <a:rPr lang="en-US" sz="1050" dirty="0"/>
              <a:t> (BAIT, KAIT, DORA*, MITRE)</a:t>
            </a:r>
          </a:p>
          <a:p>
            <a:pPr marL="285750" indent="-285750" defTabSz="9144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050" dirty="0" err="1"/>
              <a:t>Zuordnung</a:t>
            </a:r>
            <a:r>
              <a:rPr lang="en-US" sz="1050" dirty="0"/>
              <a:t> der Use Cases </a:t>
            </a:r>
            <a:r>
              <a:rPr lang="en-US" sz="1050" dirty="0" err="1"/>
              <a:t>zu</a:t>
            </a:r>
            <a:r>
              <a:rPr lang="en-US" sz="1050" dirty="0"/>
              <a:t> </a:t>
            </a:r>
            <a:r>
              <a:rPr lang="en-US" sz="1050" dirty="0" err="1"/>
              <a:t>Überwachungszielen</a:t>
            </a:r>
            <a:endParaRPr lang="en-US" sz="1050" dirty="0"/>
          </a:p>
          <a:p>
            <a:pPr marL="285750" indent="-285750" defTabSz="9144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endParaRPr lang="en-US" sz="1050" dirty="0"/>
          </a:p>
          <a:p>
            <a:pPr defTabSz="9144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SzPct val="90000"/>
            </a:pPr>
            <a:r>
              <a:rPr lang="en-US" sz="700" dirty="0"/>
              <a:t>* </a:t>
            </a:r>
            <a:r>
              <a:rPr lang="en-US" sz="700" dirty="0" err="1"/>
              <a:t>zukünftige</a:t>
            </a:r>
            <a:r>
              <a:rPr lang="en-US" sz="700" dirty="0"/>
              <a:t> </a:t>
            </a:r>
            <a:r>
              <a:rPr lang="en-US" sz="700" dirty="0" err="1"/>
              <a:t>Funktion</a:t>
            </a:r>
            <a:endParaRPr lang="en-US" sz="700" dirty="0"/>
          </a:p>
        </p:txBody>
      </p:sp>
      <p:pic>
        <p:nvPicPr>
          <p:cNvPr id="5" name="Grafik 4" descr="Ein Bild, das Text, Screenshot, Im Haus, Computer enthält.&#10;&#10;Automatisch generierte Beschreibung">
            <a:extLst>
              <a:ext uri="{FF2B5EF4-FFF2-40B4-BE49-F238E27FC236}">
                <a16:creationId xmlns:a16="http://schemas.microsoft.com/office/drawing/2014/main" id="{F1B00861-3C71-3932-EAD9-387137E66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314" y="2740413"/>
            <a:ext cx="6566417" cy="3529447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23B4D99-FEA8-489A-8436-A2F113BE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9E7845A-3AB0-7A1C-7F8B-A6BC59FD1EC2}"/>
              </a:ext>
            </a:extLst>
          </p:cNvPr>
          <p:cNvSpPr txBox="1"/>
          <p:nvPr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  <p:extLst>
      <p:ext uri="{BB962C8B-B14F-4D97-AF65-F5344CB8AC3E}">
        <p14:creationId xmlns:p14="http://schemas.microsoft.com/office/powerpoint/2010/main" val="13904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F0989E-BFBB-43E4-927B-2C51C7AE2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CA2469-91AA-459B-A5DD-8FFC0F70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60FD2-CA19-4064-AA6F-68050C3D2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B0F3308-12C4-4DD7-ABB4-D0DFAA3C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24046D-AAB6-4470-AC22-6448D576E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1A0A85-392D-49DA-B9EC-82262B3B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3AFD74C-283C-45BD-885B-6E6635E4B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DE725-FEB0-422F-BDBA-A29C95768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058156-257B-4118-BA50-5869C8AF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B30F5E-EB1D-8268-7EF6-5FCC35E1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Funktionen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für ... CTA und SOC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sz="2400" dirty="0">
                <a:solidFill>
                  <a:schemeClr val="accent5">
                    <a:lumMod val="75000"/>
                  </a:schemeClr>
                </a:solidFill>
              </a:rPr>
              <a:t>Beispiel: SOC Übersicht offener Alarme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7854D8-759A-84B0-2918-BA004EBCBDD5}"/>
              </a:ext>
            </a:extLst>
          </p:cNvPr>
          <p:cNvSpPr txBox="1"/>
          <p:nvPr/>
        </p:nvSpPr>
        <p:spPr>
          <a:xfrm>
            <a:off x="1215054" y="2742122"/>
            <a:ext cx="2915280" cy="3527738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Trennung von Notable Events und </a:t>
            </a:r>
            <a:r>
              <a:rPr lang="de-DE" sz="1000" dirty="0" err="1"/>
              <a:t>Incidents</a:t>
            </a:r>
            <a:endParaRPr lang="de-DE" sz="1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Notables im SOC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Incidents</a:t>
            </a:r>
            <a:r>
              <a:rPr lang="de-DE" sz="1000" dirty="0"/>
              <a:t> in CTA</a:t>
            </a:r>
            <a:br>
              <a:rPr lang="de-DE" sz="1000" dirty="0"/>
            </a:br>
            <a:endParaRPr lang="de-DE" sz="1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manuelles Gruppieren von Alerts (Notable Events) zu Cases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Drilldown </a:t>
            </a:r>
            <a:r>
              <a:rPr lang="de-DE" sz="1000" dirty="0" err="1"/>
              <a:t>Searches</a:t>
            </a:r>
            <a:r>
              <a:rPr lang="de-DE" sz="1000" dirty="0"/>
              <a:t> für Ereignis Analyse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vielfältige Funktionen der Alert / Case Bearbeitung (nächste Folie)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B00861-3C71-3932-EAD9-387137E668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40314" y="2742122"/>
            <a:ext cx="6566417" cy="3526029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23B4D99-FEA8-489A-8436-A2F113BE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C37EDED-4600-3787-3A94-40B8DA6FD81F}"/>
              </a:ext>
            </a:extLst>
          </p:cNvPr>
          <p:cNvSpPr txBox="1"/>
          <p:nvPr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  <p:extLst>
      <p:ext uri="{BB962C8B-B14F-4D97-AF65-F5344CB8AC3E}">
        <p14:creationId xmlns:p14="http://schemas.microsoft.com/office/powerpoint/2010/main" val="183928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F0989E-BFBB-43E4-927B-2C51C7AE2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CA2469-91AA-459B-A5DD-8FFC0F70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60FD2-CA19-4064-AA6F-68050C3D2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B0F3308-12C4-4DD7-ABB4-D0DFAA3C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24046D-AAB6-4470-AC22-6448D576E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1A0A85-392D-49DA-B9EC-82262B3B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3AFD74C-283C-45BD-885B-6E6635E4B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DE725-FEB0-422F-BDBA-A29C95768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058156-257B-4118-BA50-5869C8AF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B30F5E-EB1D-8268-7EF6-5FCC35E1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Funktionen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für ... CTA und SOC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sz="2400" dirty="0">
                <a:solidFill>
                  <a:schemeClr val="accent5">
                    <a:lumMod val="75000"/>
                  </a:schemeClr>
                </a:solidFill>
              </a:rPr>
              <a:t>Beispiel: Alert / Case Bearbeitung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7854D8-759A-84B0-2918-BA004EBCBDD5}"/>
              </a:ext>
            </a:extLst>
          </p:cNvPr>
          <p:cNvSpPr txBox="1"/>
          <p:nvPr/>
        </p:nvSpPr>
        <p:spPr>
          <a:xfrm>
            <a:off x="1215054" y="2742122"/>
            <a:ext cx="2915280" cy="3527738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Anzeige eines Alerts / Case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 err="1"/>
              <a:t>Auftritthäufigkeit</a:t>
            </a:r>
            <a:r>
              <a:rPr lang="de-DE" sz="1000" dirty="0"/>
              <a:t> der letzten 30 Tage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bei Cases: alle gruppierten </a:t>
            </a:r>
            <a:r>
              <a:rPr lang="de-DE" sz="1000" dirty="0" err="1"/>
              <a:t>alert_ids</a:t>
            </a:r>
            <a:endParaRPr lang="de-DE" sz="1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alle Detailinformationen (Felder)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zugeordnetes Überwachungsziel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zugrundeliegende Gesetze / Frameworks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Funktionen zum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Eintragen von Kommentaren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Ändern des Status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Markieren als </a:t>
            </a:r>
            <a:r>
              <a:rPr lang="de-DE" sz="1000" dirty="0" err="1"/>
              <a:t>Incident</a:t>
            </a:r>
            <a:endParaRPr lang="de-DE" sz="1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Zuweisen zu anderem Mandanten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Schließen des Alerts mit Angabe eines Grundes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B00861-3C71-3932-EAD9-387137E668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40314" y="2742122"/>
            <a:ext cx="6566416" cy="3526029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23B4D99-FEA8-489A-8436-A2F113BE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9DFC9C0-543F-5927-954A-C9773A8C71B5}"/>
              </a:ext>
            </a:extLst>
          </p:cNvPr>
          <p:cNvSpPr txBox="1"/>
          <p:nvPr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  <p:extLst>
      <p:ext uri="{BB962C8B-B14F-4D97-AF65-F5344CB8AC3E}">
        <p14:creationId xmlns:p14="http://schemas.microsoft.com/office/powerpoint/2010/main" val="325501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F0989E-BFBB-43E4-927B-2C51C7AE2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CA2469-91AA-459B-A5DD-8FFC0F70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60FD2-CA19-4064-AA6F-68050C3D2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B0F3308-12C4-4DD7-ABB4-D0DFAA3C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24046D-AAB6-4470-AC22-6448D576E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1A0A85-392D-49DA-B9EC-82262B3B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3AFD74C-283C-45BD-885B-6E6635E4B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DE725-FEB0-422F-BDBA-A29C95768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058156-257B-4118-BA50-5869C8AF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B30F5E-EB1D-8268-7EF6-5FCC35E1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Reporting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sz="2400" dirty="0">
                <a:solidFill>
                  <a:schemeClr val="accent5">
                    <a:lumMod val="75000"/>
                  </a:schemeClr>
                </a:solidFill>
              </a:rPr>
              <a:t>Beispiel: Overall Alert </a:t>
            </a:r>
            <a:r>
              <a:rPr lang="de-DE" sz="2400" dirty="0" err="1">
                <a:solidFill>
                  <a:schemeClr val="accent5">
                    <a:lumMod val="75000"/>
                  </a:schemeClr>
                </a:solidFill>
              </a:rPr>
              <a:t>Statistics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7854D8-759A-84B0-2918-BA004EBCBDD5}"/>
              </a:ext>
            </a:extLst>
          </p:cNvPr>
          <p:cNvSpPr txBox="1"/>
          <p:nvPr/>
        </p:nvSpPr>
        <p:spPr>
          <a:xfrm>
            <a:off x="1215054" y="2742122"/>
            <a:ext cx="2915280" cy="3527738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Standard Reports in Dashboards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Monitoring Targets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Monitoring Targets und Use Cases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Overall Alert </a:t>
            </a:r>
            <a:r>
              <a:rPr lang="de-DE" sz="1000" dirty="0" err="1"/>
              <a:t>Statistics</a:t>
            </a:r>
            <a:r>
              <a:rPr lang="de-DE" sz="1000" dirty="0"/>
              <a:t> (im Bild)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Auto-</a:t>
            </a:r>
            <a:r>
              <a:rPr lang="de-DE" sz="1000" dirty="0" err="1"/>
              <a:t>closed</a:t>
            </a:r>
            <a:r>
              <a:rPr lang="de-DE" sz="1000" dirty="0"/>
              <a:t> Alerts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Historical Alerts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Alert Trigger </a:t>
            </a:r>
            <a:r>
              <a:rPr lang="de-DE" sz="1000" dirty="0" err="1"/>
              <a:t>Statistic</a:t>
            </a:r>
            <a:endParaRPr lang="de-DE" sz="1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B00861-3C71-3932-EAD9-387137E668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79857" y="2742122"/>
            <a:ext cx="5287330" cy="3526029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23B4D99-FEA8-489A-8436-A2F113BE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899CF91-78B8-51D4-11E5-62771F53A3D3}"/>
              </a:ext>
            </a:extLst>
          </p:cNvPr>
          <p:cNvSpPr txBox="1"/>
          <p:nvPr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  <p:extLst>
      <p:ext uri="{BB962C8B-B14F-4D97-AF65-F5344CB8AC3E}">
        <p14:creationId xmlns:p14="http://schemas.microsoft.com/office/powerpoint/2010/main" val="217685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F0989E-BFBB-43E4-927B-2C51C7AE2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CA2469-91AA-459B-A5DD-8FFC0F70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60FD2-CA19-4064-AA6F-68050C3D2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B0F3308-12C4-4DD7-ABB4-D0DFAA3C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24046D-AAB6-4470-AC22-6448D576E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1A0A85-392D-49DA-B9EC-82262B3B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3AFD74C-283C-45BD-885B-6E6635E4B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DE725-FEB0-422F-BDBA-A29C95768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058156-257B-4118-BA50-5869C8AF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B30F5E-EB1D-8268-7EF6-5FCC35E1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Integration Frameworks und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Governmental Rules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7854D8-759A-84B0-2918-BA004EBCBDD5}"/>
              </a:ext>
            </a:extLst>
          </p:cNvPr>
          <p:cNvSpPr txBox="1"/>
          <p:nvPr/>
        </p:nvSpPr>
        <p:spPr>
          <a:xfrm>
            <a:off x="1215054" y="3086920"/>
            <a:ext cx="2915280" cy="2836432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Integration der Frameworks und </a:t>
            </a:r>
            <a:r>
              <a:rPr lang="de-DE" sz="1000" dirty="0" err="1"/>
              <a:t>Governmental</a:t>
            </a:r>
            <a:r>
              <a:rPr lang="de-DE" sz="1000" dirty="0"/>
              <a:t> Rules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BAIT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KAIT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MITRE ATT&amp;CK (im Bild)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/>
              <a:t>DORA (zukünftig)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B00861-3C71-3932-EAD9-387137E668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79857" y="3086920"/>
            <a:ext cx="5287330" cy="2836432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23B4D99-FEA8-489A-8436-A2F113BE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87A32D0-29A1-C26E-CD3F-5ADAB72533F6}"/>
              </a:ext>
            </a:extLst>
          </p:cNvPr>
          <p:cNvSpPr txBox="1"/>
          <p:nvPr/>
        </p:nvSpPr>
        <p:spPr>
          <a:xfrm>
            <a:off x="8860314" y="6419195"/>
            <a:ext cx="2324153" cy="21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5">
                    <a:lumMod val="75000"/>
                  </a:schemeClr>
                </a:solidFill>
              </a:rPr>
              <a:t>Copyright ® 2024 Ekkehard Herbst Consulting</a:t>
            </a:r>
          </a:p>
        </p:txBody>
      </p:sp>
    </p:spTree>
    <p:extLst>
      <p:ext uri="{BB962C8B-B14F-4D97-AF65-F5344CB8AC3E}">
        <p14:creationId xmlns:p14="http://schemas.microsoft.com/office/powerpoint/2010/main" val="335639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93939-9E23-A8D2-177F-26BA51E2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Road </a:t>
            </a:r>
            <a:r>
              <a:rPr lang="de-DE" dirty="0" err="1">
                <a:solidFill>
                  <a:schemeClr val="accent5">
                    <a:lumMod val="75000"/>
                  </a:schemeClr>
                </a:solidFill>
              </a:rPr>
              <a:t>Map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 2024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430BC8-C380-EFF2-1281-01E7795EE65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  <a:lumOff val="2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/>
              <a:t>Geplante Funktionen der kommenden Releases </a:t>
            </a:r>
          </a:p>
          <a:p>
            <a:pPr lvl="1"/>
            <a:r>
              <a:rPr lang="de-DE" sz="1100" dirty="0"/>
              <a:t>aktives Cross-</a:t>
            </a:r>
            <a:r>
              <a:rPr lang="de-DE" sz="1100" dirty="0" err="1"/>
              <a:t>Referencing</a:t>
            </a:r>
            <a:r>
              <a:rPr lang="de-DE" sz="1100" dirty="0"/>
              <a:t> (optionaler Zusatz)</a:t>
            </a:r>
          </a:p>
          <a:p>
            <a:pPr lvl="2"/>
            <a:r>
              <a:rPr lang="de-DE" sz="1050" dirty="0"/>
              <a:t>Verwendungsnachweise von </a:t>
            </a:r>
            <a:r>
              <a:rPr lang="de-DE" sz="1050" dirty="0" err="1"/>
              <a:t>Searches</a:t>
            </a:r>
            <a:r>
              <a:rPr lang="de-DE" sz="1050" dirty="0"/>
              <a:t>, Dashboards, Panels, </a:t>
            </a:r>
            <a:r>
              <a:rPr lang="de-DE" sz="1050" dirty="0" err="1"/>
              <a:t>Macros</a:t>
            </a:r>
            <a:endParaRPr lang="de-DE" sz="1050" dirty="0"/>
          </a:p>
          <a:p>
            <a:pPr lvl="1"/>
            <a:r>
              <a:rPr lang="de-DE" sz="1100" dirty="0"/>
              <a:t>Funktionale Erweiterungen</a:t>
            </a:r>
          </a:p>
          <a:p>
            <a:pPr lvl="2"/>
            <a:r>
              <a:rPr lang="de-DE" sz="1050" dirty="0"/>
              <a:t>Erweiterung der Use Case Library</a:t>
            </a:r>
          </a:p>
          <a:p>
            <a:pPr lvl="2"/>
            <a:r>
              <a:rPr lang="de-DE" sz="1050" dirty="0"/>
              <a:t>Risiko-basierter Ansatz: Integration SBKs in Use Case Entwicklung</a:t>
            </a:r>
          </a:p>
          <a:p>
            <a:pPr lvl="2"/>
            <a:r>
              <a:rPr lang="de-DE" sz="1050" dirty="0"/>
              <a:t>dynamische Priorisierung von Notables</a:t>
            </a:r>
          </a:p>
          <a:p>
            <a:pPr lvl="2"/>
            <a:r>
              <a:rPr lang="de-DE" sz="1050" dirty="0" err="1"/>
              <a:t>Correlation</a:t>
            </a:r>
            <a:r>
              <a:rPr lang="de-DE" sz="1050" dirty="0"/>
              <a:t> </a:t>
            </a:r>
            <a:r>
              <a:rPr lang="de-DE" sz="1050" dirty="0" err="1"/>
              <a:t>Searches</a:t>
            </a:r>
            <a:r>
              <a:rPr lang="de-DE" sz="1050" dirty="0"/>
              <a:t> für verbesserte Angriffserkennung</a:t>
            </a:r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6328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479</Words>
  <Application>Microsoft Macintosh PowerPoint</Application>
  <PresentationFormat>Breitbild</PresentationFormat>
  <Paragraphs>83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MS Shell Dlg 2</vt:lpstr>
      <vt:lpstr>Wingdings</vt:lpstr>
      <vt:lpstr>Wingdings 3</vt:lpstr>
      <vt:lpstr>Madison</vt:lpstr>
      <vt:lpstr>SecOps SPL</vt:lpstr>
      <vt:lpstr>Allgemeine Merkmale</vt:lpstr>
      <vt:lpstr>Funktionen für ... CSA und RM Beispiel: Administration der Überwachungsziele</vt:lpstr>
      <vt:lpstr>Funktionen für ... CTA und SOC Beispiel: SOC Übersicht offener Alarme</vt:lpstr>
      <vt:lpstr>Funktionen für ... CTA und SOC Beispiel: Alert / Case Bearbeitung</vt:lpstr>
      <vt:lpstr>Reporting Beispiel: Overall Alert Statistics</vt:lpstr>
      <vt:lpstr>Integration Frameworks und Governmental Rules </vt:lpstr>
      <vt:lpstr>Road Map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SecOps SPL</dc:title>
  <dc:creator>Ekkehard Herbst</dc:creator>
  <cp:lastModifiedBy>Ekkehard Herbst</cp:lastModifiedBy>
  <cp:revision>23</cp:revision>
  <dcterms:created xsi:type="dcterms:W3CDTF">2023-03-26T11:55:37Z</dcterms:created>
  <dcterms:modified xsi:type="dcterms:W3CDTF">2024-01-14T12:00:51Z</dcterms:modified>
</cp:coreProperties>
</file>